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567" r:id="rId2"/>
    <p:sldId id="566" r:id="rId3"/>
    <p:sldId id="561" r:id="rId4"/>
    <p:sldId id="560" r:id="rId5"/>
    <p:sldId id="420" r:id="rId6"/>
    <p:sldId id="425" r:id="rId7"/>
    <p:sldId id="568" r:id="rId8"/>
    <p:sldId id="470" r:id="rId9"/>
    <p:sldId id="471" r:id="rId10"/>
    <p:sldId id="472" r:id="rId11"/>
    <p:sldId id="473" r:id="rId12"/>
    <p:sldId id="474" r:id="rId13"/>
    <p:sldId id="475" r:id="rId14"/>
    <p:sldId id="476" r:id="rId15"/>
    <p:sldId id="477" r:id="rId16"/>
    <p:sldId id="478" r:id="rId17"/>
    <p:sldId id="479" r:id="rId18"/>
    <p:sldId id="578" r:id="rId19"/>
    <p:sldId id="576" r:id="rId20"/>
    <p:sldId id="571" r:id="rId21"/>
    <p:sldId id="573" r:id="rId22"/>
    <p:sldId id="574" r:id="rId23"/>
    <p:sldId id="575" r:id="rId24"/>
    <p:sldId id="570" r:id="rId25"/>
    <p:sldId id="422" r:id="rId26"/>
    <p:sldId id="416" r:id="rId27"/>
    <p:sldId id="499" r:id="rId28"/>
    <p:sldId id="569" r:id="rId29"/>
    <p:sldId id="414" r:id="rId30"/>
    <p:sldId id="413" r:id="rId31"/>
    <p:sldId id="506" r:id="rId32"/>
    <p:sldId id="503" r:id="rId33"/>
    <p:sldId id="504" r:id="rId34"/>
    <p:sldId id="564" r:id="rId35"/>
    <p:sldId id="579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6BC62-D9AC-496C-9833-2BF00EF85B35}" type="datetimeFigureOut">
              <a:rPr lang="en-GB" smtClean="0"/>
              <a:t>24/01/2019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1D8E6-59DC-434C-96F2-A22E516756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07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67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62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437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7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78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7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67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15C42-51F6-448F-B6CA-65A84463984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04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>
            <a:lvl1pPr algn="ctr"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09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3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7" y="381000"/>
            <a:ext cx="2124075" cy="5856288"/>
          </a:xfrm>
        </p:spPr>
        <p:txBody>
          <a:bodyPr vert="eaVert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3852" y="381000"/>
            <a:ext cx="6219825" cy="58562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437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381000"/>
            <a:ext cx="8496300" cy="1176338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643050"/>
            <a:ext cx="4171950" cy="464347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43050"/>
            <a:ext cx="4171950" cy="228601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16394"/>
            <a:ext cx="4171950" cy="22701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301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305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1143000" y="1905000"/>
            <a:ext cx="3810000" cy="4114800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054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43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D30F49D9-E413-4CDC-86DB-33CD5E57CD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69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 b="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1pPr>
            <a:lvl2pPr>
              <a:buClrTx/>
              <a:defRPr sz="20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2pPr>
            <a:lvl3pPr>
              <a:defRPr sz="1800">
                <a:latin typeface="Calibri" pitchFamily="34" charset="0"/>
                <a:cs typeface="Calibri" pitchFamily="34" charset="0"/>
              </a:defRPr>
            </a:lvl3pPr>
            <a:lvl4pPr>
              <a:buClrTx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>
              <a:defRPr sz="1400"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17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64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643050"/>
            <a:ext cx="4171950" cy="464347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3050"/>
            <a:ext cx="4171950" cy="464347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50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338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85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92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17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486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1" y="381000"/>
            <a:ext cx="714375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643050"/>
            <a:ext cx="849630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1951748" name="Rectangle 4"/>
          <p:cNvSpPr>
            <a:spLocks noChangeArrowheads="1"/>
          </p:cNvSpPr>
          <p:nvPr/>
        </p:nvSpPr>
        <p:spPr bwMode="auto">
          <a:xfrm>
            <a:off x="-12236" y="6453188"/>
            <a:ext cx="9156236" cy="404812"/>
          </a:xfrm>
          <a:prstGeom prst="rect">
            <a:avLst/>
          </a:prstGeom>
          <a:solidFill>
            <a:srgbClr val="889CC1"/>
          </a:solidFill>
          <a:ln w="9525">
            <a:solidFill>
              <a:srgbClr val="889CC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1800"/>
          </a:p>
        </p:txBody>
      </p:sp>
      <p:sp>
        <p:nvSpPr>
          <p:cNvPr id="1951750" name="Oval 6"/>
          <p:cNvSpPr>
            <a:spLocks noChangeArrowheads="1"/>
          </p:cNvSpPr>
          <p:nvPr/>
        </p:nvSpPr>
        <p:spPr bwMode="auto">
          <a:xfrm>
            <a:off x="8534400" y="6288088"/>
            <a:ext cx="381000" cy="3810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1800"/>
          </a:p>
        </p:txBody>
      </p:sp>
      <p:sp>
        <p:nvSpPr>
          <p:cNvPr id="6" name="TextBox 5"/>
          <p:cNvSpPr txBox="1"/>
          <p:nvPr/>
        </p:nvSpPr>
        <p:spPr>
          <a:xfrm>
            <a:off x="8532442" y="636742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DB5BEE12-53B7-4DE0-B150-983F993F7AB7}" type="slidenum">
              <a:rPr lang="en-GB" sz="1400" b="1" smtClean="0">
                <a:solidFill>
                  <a:schemeClr val="bg2"/>
                </a:solidFill>
              </a:rPr>
              <a:pPr algn="ctr"/>
              <a:t>‹#›</a:t>
            </a:fld>
            <a:endParaRPr lang="en-GB" sz="1400" b="1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6200" y="152401"/>
            <a:ext cx="136093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8638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C00000"/>
          </a:solidFill>
          <a:latin typeface="Calibri" pitchFamily="34" charset="0"/>
          <a:ea typeface="Malgun Gothic" pitchFamily="34" charset="-127"/>
          <a:cs typeface="Calibr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hlink"/>
          </a:solidFill>
          <a:latin typeface="Arial" charset="0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20000"/>
        </a:spcAft>
        <a:buClr>
          <a:srgbClr val="C00000"/>
        </a:buClr>
        <a:buChar char="•"/>
        <a:defRPr sz="2400" b="0">
          <a:solidFill>
            <a:schemeClr val="bg2"/>
          </a:solidFill>
          <a:latin typeface="Calibri" pitchFamily="34" charset="0"/>
          <a:ea typeface="Malgun Gothic" pitchFamily="34" charset="-127"/>
          <a:cs typeface="Calibri" pitchFamily="34" charset="0"/>
        </a:defRPr>
      </a:lvl1pPr>
      <a:lvl2pPr marL="742932" indent="-285744" algn="l" rtl="0" eaLnBrk="1" fontAlgn="base" hangingPunct="1">
        <a:spcBef>
          <a:spcPct val="20000"/>
        </a:spcBef>
        <a:spcAft>
          <a:spcPct val="20000"/>
        </a:spcAft>
        <a:buClrTx/>
        <a:buChar char="–"/>
        <a:defRPr sz="1800">
          <a:solidFill>
            <a:schemeClr val="bg2"/>
          </a:solidFill>
          <a:latin typeface="Calibri" pitchFamily="34" charset="0"/>
          <a:ea typeface="Malgun Gothic" pitchFamily="34" charset="-127"/>
          <a:cs typeface="Calibri" pitchFamily="34" charset="0"/>
        </a:defRPr>
      </a:lvl2pPr>
      <a:lvl3pPr marL="1142971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600">
          <a:solidFill>
            <a:schemeClr val="bg2"/>
          </a:solidFill>
          <a:latin typeface="Calibri" pitchFamily="34" charset="0"/>
          <a:cs typeface="Calibri" pitchFamily="34" charset="0"/>
        </a:defRPr>
      </a:lvl3pPr>
      <a:lvl4pPr marL="1600160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–"/>
        <a:defRPr sz="1600">
          <a:solidFill>
            <a:schemeClr val="bg2"/>
          </a:solidFill>
          <a:latin typeface="+mn-lt"/>
        </a:defRPr>
      </a:lvl4pPr>
      <a:lvl5pPr marL="2057349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200">
          <a:solidFill>
            <a:schemeClr val="bg2"/>
          </a:solidFill>
          <a:latin typeface="+mn-lt"/>
        </a:defRPr>
      </a:lvl5pPr>
      <a:lvl6pPr marL="2514537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200">
          <a:solidFill>
            <a:schemeClr val="bg2"/>
          </a:solidFill>
          <a:latin typeface="+mn-lt"/>
        </a:defRPr>
      </a:lvl6pPr>
      <a:lvl7pPr marL="2971726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200">
          <a:solidFill>
            <a:schemeClr val="bg2"/>
          </a:solidFill>
          <a:latin typeface="+mn-lt"/>
        </a:defRPr>
      </a:lvl7pPr>
      <a:lvl8pPr marL="3428914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200">
          <a:solidFill>
            <a:schemeClr val="bg2"/>
          </a:solidFill>
          <a:latin typeface="+mn-lt"/>
        </a:defRPr>
      </a:lvl8pPr>
      <a:lvl9pPr marL="3886103" indent="-228594" algn="l" rtl="0" eaLnBrk="1" fontAlgn="base" hangingPunct="1">
        <a:spcBef>
          <a:spcPct val="20000"/>
        </a:spcBef>
        <a:spcAft>
          <a:spcPct val="20000"/>
        </a:spcAft>
        <a:buClr>
          <a:schemeClr val="bg2"/>
        </a:buClr>
        <a:buChar char="•"/>
        <a:defRPr sz="12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210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12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2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13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24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14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8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15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82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16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17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11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30113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8477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7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F91284-33A6-4AEE-A941-C9BAB16A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A94F2-5AEE-4AE7-A95A-8DFC97A3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98" y="2397709"/>
            <a:ext cx="8360228" cy="28717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242733-2732-4E18-A421-6D39A1B2D98C}"/>
              </a:ext>
            </a:extLst>
          </p:cNvPr>
          <p:cNvSpPr/>
          <p:nvPr/>
        </p:nvSpPr>
        <p:spPr>
          <a:xfrm>
            <a:off x="319498" y="5351808"/>
            <a:ext cx="2103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2"/>
                </a:solidFill>
              </a:rPr>
              <a:t>Gln413, Trp532, and His405</a:t>
            </a:r>
            <a:br>
              <a:rPr lang="en-GB" sz="1200" dirty="0">
                <a:solidFill>
                  <a:schemeClr val="bg2"/>
                </a:solidFill>
              </a:rPr>
            </a:br>
            <a:br>
              <a:rPr lang="en-GB" sz="1200" dirty="0">
                <a:solidFill>
                  <a:schemeClr val="bg2"/>
                </a:solidFill>
              </a:rPr>
            </a:br>
            <a:r>
              <a:rPr lang="en-GB" sz="1200" dirty="0">
                <a:solidFill>
                  <a:schemeClr val="bg2"/>
                </a:solidFill>
              </a:rPr>
              <a:t>Filters for Virtual Screening </a:t>
            </a:r>
          </a:p>
        </p:txBody>
      </p:sp>
    </p:spTree>
    <p:extLst>
      <p:ext uri="{BB962C8B-B14F-4D97-AF65-F5344CB8AC3E}">
        <p14:creationId xmlns:p14="http://schemas.microsoft.com/office/powerpoint/2010/main" val="171341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Protein Crystal Structures in Drug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4171950" cy="4529150"/>
          </a:xfrm>
        </p:spPr>
        <p:txBody>
          <a:bodyPr>
            <a:normAutofit/>
          </a:bodyPr>
          <a:lstStyle/>
          <a:p>
            <a:r>
              <a:rPr lang="en-GB" dirty="0"/>
              <a:t>Useful at multiple stages in drug discovery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Target tractability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Prioritisation of potential hits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Guide hit-to-lead development</a:t>
            </a:r>
          </a:p>
          <a:p>
            <a:r>
              <a:rPr lang="en-GB" dirty="0"/>
              <a:t>Computational structure-based methods can be guided by prior knowledge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Important interactions</a:t>
            </a:r>
          </a:p>
          <a:p>
            <a:endParaRPr lang="en-GB" dirty="0"/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100"/>
            <a:ext cx="4194614" cy="4550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2583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Webapp</a:t>
            </a:r>
            <a:r>
              <a:rPr lang="en-GB" dirty="0"/>
              <a:t> instructions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0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D74E-8655-4203-8E4C-F0C53EFB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EA0F7-A96A-40AD-843A-EFD0B3F56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50" y="2002971"/>
            <a:ext cx="5608777" cy="391885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DA242-5014-4568-B40A-2F279EB18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9874" y="2821577"/>
            <a:ext cx="2750276" cy="2412274"/>
          </a:xfrm>
        </p:spPr>
        <p:txBody>
          <a:bodyPr>
            <a:normAutofit/>
          </a:bodyPr>
          <a:lstStyle/>
          <a:p>
            <a:r>
              <a:rPr lang="en-GB" sz="1600" dirty="0"/>
              <a:t>Option 1:</a:t>
            </a:r>
          </a:p>
          <a:p>
            <a:pPr lvl="1"/>
            <a:r>
              <a:rPr lang="en-GB" sz="1200" dirty="0"/>
              <a:t>Select a PDB file</a:t>
            </a:r>
          </a:p>
          <a:p>
            <a:pPr lvl="1"/>
            <a:r>
              <a:rPr lang="en-GB" sz="1200" dirty="0"/>
              <a:t>Enables user to manually prepare structure</a:t>
            </a:r>
          </a:p>
          <a:p>
            <a:pPr marL="0" indent="0">
              <a:buNone/>
            </a:pPr>
            <a:endParaRPr lang="en-GB" sz="1600" dirty="0"/>
          </a:p>
          <a:p>
            <a:pPr>
              <a:buClr>
                <a:srgbClr val="FFC000"/>
              </a:buClr>
            </a:pPr>
            <a:r>
              <a:rPr lang="en-GB" sz="1600" dirty="0"/>
              <a:t>Option 2:</a:t>
            </a:r>
          </a:p>
          <a:p>
            <a:pPr lvl="1"/>
            <a:r>
              <a:rPr lang="en-GB" sz="1200" dirty="0"/>
              <a:t>Enter a PDB code directly</a:t>
            </a:r>
          </a:p>
          <a:p>
            <a:pPr lvl="1"/>
            <a:r>
              <a:rPr lang="en-GB" sz="1200" dirty="0"/>
              <a:t>Sufficient for most users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E1641-5C9E-4BCC-AEFA-E1072991CBAC}"/>
              </a:ext>
            </a:extLst>
          </p:cNvPr>
          <p:cNvSpPr/>
          <p:nvPr/>
        </p:nvSpPr>
        <p:spPr bwMode="auto">
          <a:xfrm>
            <a:off x="323850" y="4493623"/>
            <a:ext cx="3699510" cy="182881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8BB03-38D1-484B-8FC6-C3F477593712}"/>
              </a:ext>
            </a:extLst>
          </p:cNvPr>
          <p:cNvSpPr/>
          <p:nvPr/>
        </p:nvSpPr>
        <p:spPr bwMode="auto">
          <a:xfrm>
            <a:off x="6069874" y="2817219"/>
            <a:ext cx="2621280" cy="1180012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4595BB-70E2-4B90-BB34-6CBA6958C1EA}"/>
              </a:ext>
            </a:extLst>
          </p:cNvPr>
          <p:cNvSpPr/>
          <p:nvPr/>
        </p:nvSpPr>
        <p:spPr bwMode="auto">
          <a:xfrm>
            <a:off x="6069874" y="4138748"/>
            <a:ext cx="2621280" cy="955766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1AAD54-B73B-4690-90D6-9205AAE2436D}"/>
              </a:ext>
            </a:extLst>
          </p:cNvPr>
          <p:cNvSpPr/>
          <p:nvPr/>
        </p:nvSpPr>
        <p:spPr bwMode="auto">
          <a:xfrm>
            <a:off x="323850" y="4746172"/>
            <a:ext cx="3699510" cy="182881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1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96D0-AF67-4906-B148-7A2E89D5A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4464B-1E27-42DB-BDD8-A00D7A45AE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50" y="1835832"/>
            <a:ext cx="5746024" cy="426889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0AD91E4-3B3F-40F1-81DA-A8076F3C1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678" y="3063240"/>
            <a:ext cx="2750276" cy="2412274"/>
          </a:xfrm>
        </p:spPr>
        <p:txBody>
          <a:bodyPr>
            <a:normAutofit/>
          </a:bodyPr>
          <a:lstStyle/>
          <a:p>
            <a:r>
              <a:rPr lang="en-GB" sz="1600" dirty="0"/>
              <a:t>Preparation</a:t>
            </a:r>
          </a:p>
          <a:p>
            <a:pPr lvl="1"/>
            <a:r>
              <a:rPr lang="en-GB" sz="1200" dirty="0"/>
              <a:t>Select chain</a:t>
            </a:r>
          </a:p>
          <a:p>
            <a:pPr lvl="1"/>
            <a:r>
              <a:rPr lang="en-GB" sz="1200" dirty="0"/>
              <a:t>Add hydrogens (Important!)</a:t>
            </a:r>
          </a:p>
          <a:p>
            <a:pPr lvl="1"/>
            <a:r>
              <a:rPr lang="en-GB" sz="1200" dirty="0"/>
              <a:t>Remove waters </a:t>
            </a:r>
          </a:p>
          <a:p>
            <a:r>
              <a:rPr lang="en-GB" sz="1600" dirty="0"/>
              <a:t>Start Job</a:t>
            </a:r>
            <a:endParaRPr lang="en-GB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33F70-6EF5-4590-97CE-712A61E17AF9}"/>
              </a:ext>
            </a:extLst>
          </p:cNvPr>
          <p:cNvSpPr/>
          <p:nvPr/>
        </p:nvSpPr>
        <p:spPr bwMode="auto">
          <a:xfrm>
            <a:off x="335553" y="3626288"/>
            <a:ext cx="2041887" cy="1407266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17935-A975-4327-9BC9-C083592A75EE}"/>
              </a:ext>
            </a:extLst>
          </p:cNvPr>
          <p:cNvSpPr/>
          <p:nvPr/>
        </p:nvSpPr>
        <p:spPr bwMode="auto">
          <a:xfrm>
            <a:off x="6247311" y="3063240"/>
            <a:ext cx="2572839" cy="155230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56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C7F9-AB93-4A9E-A728-DF207158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5D2B1C-4561-476E-BC6A-306B0F8772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3851" y="1928704"/>
            <a:ext cx="5859236" cy="41780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27694-50CC-4DA9-9A46-A87611651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5633" y="2216087"/>
            <a:ext cx="2288721" cy="3809176"/>
          </a:xfrm>
        </p:spPr>
        <p:txBody>
          <a:bodyPr>
            <a:normAutofit/>
          </a:bodyPr>
          <a:lstStyle/>
          <a:p>
            <a:r>
              <a:rPr lang="en-GB" sz="1600" dirty="0"/>
              <a:t>View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0C588-146E-4400-8565-92582AC34EA3}"/>
              </a:ext>
            </a:extLst>
          </p:cNvPr>
          <p:cNvSpPr/>
          <p:nvPr/>
        </p:nvSpPr>
        <p:spPr bwMode="auto">
          <a:xfrm>
            <a:off x="6435634" y="2216088"/>
            <a:ext cx="1706880" cy="396483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BECBEB-9925-4102-AADC-7D15DE7F4C8B}"/>
              </a:ext>
            </a:extLst>
          </p:cNvPr>
          <p:cNvSpPr/>
          <p:nvPr/>
        </p:nvSpPr>
        <p:spPr bwMode="auto">
          <a:xfrm>
            <a:off x="5194663" y="3134842"/>
            <a:ext cx="988424" cy="237768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99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762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 kern="0" dirty="0"/>
              <a:t>Dataset previously published by Ichihara and colleagues</a:t>
            </a:r>
            <a:r>
              <a:rPr lang="en-GB" kern="0" baseline="30000" dirty="0"/>
              <a:t>1</a:t>
            </a:r>
          </a:p>
          <a:p>
            <a:pPr lvl="1"/>
            <a:r>
              <a:rPr lang="en-GB" kern="0" dirty="0"/>
              <a:t>Set of fragment- and lead-bound protein crystal structures</a:t>
            </a:r>
          </a:p>
          <a:p>
            <a:pPr lvl="1"/>
            <a:r>
              <a:rPr lang="en-GB" b="1" kern="0" dirty="0">
                <a:solidFill>
                  <a:srgbClr val="C00000"/>
                </a:solidFill>
              </a:rPr>
              <a:t>Fragment binding position maintained in lead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3321" y="1610407"/>
            <a:ext cx="4065185" cy="132802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lvl="1"/>
            <a:r>
              <a:rPr lang="en-GB" b="1" dirty="0">
                <a:solidFill>
                  <a:srgbClr val="C00000"/>
                </a:solidFill>
              </a:rPr>
              <a:t>“The minimum binding site that will bind a fragment, maintaining the fragment binding position once it has been elaborated”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321" y="3404404"/>
            <a:ext cx="4065185" cy="2675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75024" y="6491980"/>
            <a:ext cx="86836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1. O. Ichihara, Y. Shimada and D. </a:t>
            </a:r>
            <a:r>
              <a:rPr lang="en-GB" sz="1300" dirty="0" err="1"/>
              <a:t>Yoshidome</a:t>
            </a:r>
            <a:r>
              <a:rPr lang="en-GB" sz="1300" dirty="0"/>
              <a:t>, </a:t>
            </a:r>
            <a:r>
              <a:rPr lang="en-GB" sz="1300" i="1" dirty="0" err="1"/>
              <a:t>ChemMedChem</a:t>
            </a:r>
            <a:r>
              <a:rPr lang="en-GB" sz="1300" dirty="0"/>
              <a:t>, 2014, </a:t>
            </a:r>
            <a:r>
              <a:rPr lang="en-GB" sz="1300" b="1" dirty="0"/>
              <a:t>9</a:t>
            </a:r>
            <a:r>
              <a:rPr lang="en-GB" sz="1300" dirty="0"/>
              <a:t>, 2708–17.</a:t>
            </a:r>
          </a:p>
        </p:txBody>
      </p:sp>
    </p:spTree>
    <p:extLst>
      <p:ext uri="{BB962C8B-B14F-4D97-AF65-F5344CB8AC3E}">
        <p14:creationId xmlns:p14="http://schemas.microsoft.com/office/powerpoint/2010/main" val="397099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412" y="1295400"/>
            <a:ext cx="4706788" cy="4572032"/>
          </a:xfrm>
        </p:spPr>
        <p:txBody>
          <a:bodyPr>
            <a:normAutofit/>
          </a:bodyPr>
          <a:lstStyle/>
          <a:p>
            <a:r>
              <a:rPr lang="en-GB" dirty="0"/>
              <a:t>21 fragment and lead-bound protein crystal structures </a:t>
            </a:r>
          </a:p>
          <a:p>
            <a:r>
              <a:rPr lang="en-GB" dirty="0"/>
              <a:t>We added corresponding </a:t>
            </a:r>
            <a:r>
              <a:rPr lang="en-GB" i="1" dirty="0" err="1"/>
              <a:t>apo</a:t>
            </a:r>
            <a:r>
              <a:rPr lang="en-GB" dirty="0"/>
              <a:t> structures</a:t>
            </a:r>
          </a:p>
          <a:p>
            <a:r>
              <a:rPr lang="en-GB" dirty="0"/>
              <a:t>Maps calculated for </a:t>
            </a:r>
            <a:r>
              <a:rPr lang="en-GB" i="1" dirty="0" err="1"/>
              <a:t>apo</a:t>
            </a:r>
            <a:r>
              <a:rPr lang="en-GB" i="1" dirty="0"/>
              <a:t> </a:t>
            </a:r>
            <a:r>
              <a:rPr lang="en-GB" dirty="0"/>
              <a:t>structures </a:t>
            </a:r>
          </a:p>
          <a:p>
            <a:r>
              <a:rPr lang="en-GB" dirty="0"/>
              <a:t>Scores assigned to ligand atoms</a:t>
            </a:r>
          </a:p>
        </p:txBody>
      </p:sp>
      <p:sp>
        <p:nvSpPr>
          <p:cNvPr id="4" name="Rectangle 3"/>
          <p:cNvSpPr/>
          <p:nvPr/>
        </p:nvSpPr>
        <p:spPr>
          <a:xfrm>
            <a:off x="-53121" y="6588303"/>
            <a:ext cx="91411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C. J. Radoux, T. S. G. Olsson, W. R. Pitt, C. R. Groom and T. L. Blundell, </a:t>
            </a:r>
            <a:r>
              <a:rPr lang="en-GB" sz="1400" i="1" dirty="0"/>
              <a:t>J. Med. Chem.</a:t>
            </a:r>
            <a:r>
              <a:rPr lang="en-GB" sz="1400" dirty="0"/>
              <a:t>, 2016, </a:t>
            </a:r>
            <a:r>
              <a:rPr lang="en-GB" sz="1400" b="1" dirty="0"/>
              <a:t>59</a:t>
            </a:r>
            <a:r>
              <a:rPr lang="en-GB" sz="1400" dirty="0"/>
              <a:t>, 4314–4325.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05400" y="1371600"/>
            <a:ext cx="3826037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381000" y="4201757"/>
            <a:ext cx="2122843" cy="2122843"/>
            <a:chOff x="0" y="29003"/>
            <a:chExt cx="1178061" cy="114810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9003"/>
              <a:ext cx="1178061" cy="1148104"/>
            </a:xfrm>
            <a:prstGeom prst="rect">
              <a:avLst/>
            </a:prstGeom>
          </p:spPr>
        </p:pic>
        <p:sp>
          <p:nvSpPr>
            <p:cNvPr id="19" name="Freeform 18"/>
            <p:cNvSpPr/>
            <p:nvPr/>
          </p:nvSpPr>
          <p:spPr>
            <a:xfrm>
              <a:off x="650739" y="364638"/>
              <a:ext cx="457200" cy="450085"/>
            </a:xfrm>
            <a:custGeom>
              <a:avLst/>
              <a:gdLst>
                <a:gd name="connsiteX0" fmla="*/ 47317 w 547027"/>
                <a:gd name="connsiteY0" fmla="*/ 188281 h 513865"/>
                <a:gd name="connsiteX1" fmla="*/ 11103 w 547027"/>
                <a:gd name="connsiteY1" fmla="*/ 455359 h 513865"/>
                <a:gd name="connsiteX2" fmla="*/ 205753 w 547027"/>
                <a:gd name="connsiteY2" fmla="*/ 509679 h 513865"/>
                <a:gd name="connsiteX3" fmla="*/ 531677 w 547027"/>
                <a:gd name="connsiteY3" fmla="*/ 382931 h 513865"/>
                <a:gd name="connsiteX4" fmla="*/ 468303 w 547027"/>
                <a:gd name="connsiteY4" fmla="*/ 25319 h 513865"/>
                <a:gd name="connsiteX5" fmla="*/ 241966 w 547027"/>
                <a:gd name="connsiteY5" fmla="*/ 47953 h 513865"/>
                <a:gd name="connsiteX6" fmla="*/ 47317 w 547027"/>
                <a:gd name="connsiteY6" fmla="*/ 188281 h 5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027" h="513865">
                  <a:moveTo>
                    <a:pt x="47317" y="188281"/>
                  </a:moveTo>
                  <a:cubicBezTo>
                    <a:pt x="8840" y="256182"/>
                    <a:pt x="-15303" y="401793"/>
                    <a:pt x="11103" y="455359"/>
                  </a:cubicBezTo>
                  <a:cubicBezTo>
                    <a:pt x="37509" y="508925"/>
                    <a:pt x="118991" y="521750"/>
                    <a:pt x="205753" y="509679"/>
                  </a:cubicBezTo>
                  <a:cubicBezTo>
                    <a:pt x="292515" y="497608"/>
                    <a:pt x="487919" y="463658"/>
                    <a:pt x="531677" y="382931"/>
                  </a:cubicBezTo>
                  <a:cubicBezTo>
                    <a:pt x="575435" y="302204"/>
                    <a:pt x="516588" y="81149"/>
                    <a:pt x="468303" y="25319"/>
                  </a:cubicBezTo>
                  <a:cubicBezTo>
                    <a:pt x="420018" y="-30511"/>
                    <a:pt x="312885" y="19284"/>
                    <a:pt x="241966" y="47953"/>
                  </a:cubicBezTo>
                  <a:cubicBezTo>
                    <a:pt x="171047" y="76622"/>
                    <a:pt x="85794" y="120380"/>
                    <a:pt x="47317" y="1882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2841998" y="4211345"/>
            <a:ext cx="2113255" cy="2113255"/>
            <a:chOff x="0" y="29003"/>
            <a:chExt cx="1178061" cy="114810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9003"/>
              <a:ext cx="1178061" cy="1148104"/>
            </a:xfrm>
            <a:prstGeom prst="rect">
              <a:avLst/>
            </a:prstGeom>
          </p:spPr>
        </p:pic>
        <p:sp>
          <p:nvSpPr>
            <p:cNvPr id="16" name="Freeform 15"/>
            <p:cNvSpPr/>
            <p:nvPr/>
          </p:nvSpPr>
          <p:spPr>
            <a:xfrm>
              <a:off x="61707" y="286100"/>
              <a:ext cx="519368" cy="644650"/>
            </a:xfrm>
            <a:custGeom>
              <a:avLst/>
              <a:gdLst>
                <a:gd name="connsiteX0" fmla="*/ 343812 w 621410"/>
                <a:gd name="connsiteY0" fmla="*/ 44854 h 736002"/>
                <a:gd name="connsiteX1" fmla="*/ 40520 w 621410"/>
                <a:gd name="connsiteY1" fmla="*/ 275718 h 736002"/>
                <a:gd name="connsiteX2" fmla="*/ 35994 w 621410"/>
                <a:gd name="connsiteY2" fmla="*/ 714811 h 736002"/>
                <a:gd name="connsiteX3" fmla="*/ 343812 w 621410"/>
                <a:gd name="connsiteY3" fmla="*/ 624276 h 736002"/>
                <a:gd name="connsiteX4" fmla="*/ 606362 w 621410"/>
                <a:gd name="connsiteY4" fmla="*/ 253084 h 736002"/>
                <a:gd name="connsiteX5" fmla="*/ 561095 w 621410"/>
                <a:gd name="connsiteY5" fmla="*/ 17694 h 736002"/>
                <a:gd name="connsiteX6" fmla="*/ 343812 w 621410"/>
                <a:gd name="connsiteY6" fmla="*/ 44854 h 73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1410" h="736002">
                  <a:moveTo>
                    <a:pt x="343812" y="44854"/>
                  </a:moveTo>
                  <a:cubicBezTo>
                    <a:pt x="257050" y="87858"/>
                    <a:pt x="91823" y="164059"/>
                    <a:pt x="40520" y="275718"/>
                  </a:cubicBezTo>
                  <a:cubicBezTo>
                    <a:pt x="-10783" y="387377"/>
                    <a:pt x="-14555" y="656718"/>
                    <a:pt x="35994" y="714811"/>
                  </a:cubicBezTo>
                  <a:cubicBezTo>
                    <a:pt x="86543" y="772904"/>
                    <a:pt x="248751" y="701231"/>
                    <a:pt x="343812" y="624276"/>
                  </a:cubicBezTo>
                  <a:cubicBezTo>
                    <a:pt x="438873" y="547322"/>
                    <a:pt x="570148" y="354181"/>
                    <a:pt x="606362" y="253084"/>
                  </a:cubicBezTo>
                  <a:cubicBezTo>
                    <a:pt x="642576" y="151987"/>
                    <a:pt x="607871" y="51645"/>
                    <a:pt x="561095" y="17694"/>
                  </a:cubicBezTo>
                  <a:cubicBezTo>
                    <a:pt x="514319" y="-16257"/>
                    <a:pt x="430574" y="1850"/>
                    <a:pt x="343812" y="4485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74154" y="650738"/>
              <a:ext cx="344882" cy="301916"/>
            </a:xfrm>
            <a:custGeom>
              <a:avLst/>
              <a:gdLst>
                <a:gd name="connsiteX0" fmla="*/ 64010 w 412642"/>
                <a:gd name="connsiteY0" fmla="*/ 22994 h 344700"/>
                <a:gd name="connsiteX1" fmla="*/ 267713 w 412642"/>
                <a:gd name="connsiteY1" fmla="*/ 4887 h 344700"/>
                <a:gd name="connsiteX2" fmla="*/ 412568 w 412642"/>
                <a:gd name="connsiteY2" fmla="*/ 86368 h 344700"/>
                <a:gd name="connsiteX3" fmla="*/ 249606 w 412642"/>
                <a:gd name="connsiteY3" fmla="*/ 344392 h 344700"/>
                <a:gd name="connsiteX4" fmla="*/ 9689 w 412642"/>
                <a:gd name="connsiteY4" fmla="*/ 136162 h 344700"/>
                <a:gd name="connsiteX5" fmla="*/ 64010 w 412642"/>
                <a:gd name="connsiteY5" fmla="*/ 22994 h 34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642" h="344700">
                  <a:moveTo>
                    <a:pt x="64010" y="22994"/>
                  </a:moveTo>
                  <a:cubicBezTo>
                    <a:pt x="107014" y="1115"/>
                    <a:pt x="209620" y="-5675"/>
                    <a:pt x="267713" y="4887"/>
                  </a:cubicBezTo>
                  <a:cubicBezTo>
                    <a:pt x="325806" y="15449"/>
                    <a:pt x="415586" y="29784"/>
                    <a:pt x="412568" y="86368"/>
                  </a:cubicBezTo>
                  <a:cubicBezTo>
                    <a:pt x="409550" y="142952"/>
                    <a:pt x="316753" y="336093"/>
                    <a:pt x="249606" y="344392"/>
                  </a:cubicBezTo>
                  <a:cubicBezTo>
                    <a:pt x="182460" y="352691"/>
                    <a:pt x="38358" y="191237"/>
                    <a:pt x="9689" y="136162"/>
                  </a:cubicBezTo>
                  <a:cubicBezTo>
                    <a:pt x="-18980" y="81087"/>
                    <a:pt x="21006" y="44873"/>
                    <a:pt x="64010" y="22994"/>
                  </a:cubicBezTo>
                  <a:close/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60113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4019550" cy="4572032"/>
          </a:xfrm>
        </p:spPr>
        <p:txBody>
          <a:bodyPr>
            <a:normAutofit/>
          </a:bodyPr>
          <a:lstStyle/>
          <a:p>
            <a:r>
              <a:rPr lang="en-GB" dirty="0"/>
              <a:t>Across whole dataset</a:t>
            </a:r>
          </a:p>
          <a:p>
            <a:r>
              <a:rPr lang="en-GB" dirty="0"/>
              <a:t>Fragment atoms consistently high scoring</a:t>
            </a:r>
          </a:p>
          <a:p>
            <a:r>
              <a:rPr lang="en-GB" dirty="0"/>
              <a:t>Beyond binding site prediction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Where can </a:t>
            </a:r>
            <a:r>
              <a:rPr lang="en-GB" b="1" i="1" u="sng" dirty="0">
                <a:solidFill>
                  <a:srgbClr val="C00000"/>
                </a:solidFill>
              </a:rPr>
              <a:t>fragments</a:t>
            </a:r>
            <a:r>
              <a:rPr lang="en-GB" b="1" dirty="0">
                <a:solidFill>
                  <a:srgbClr val="C00000"/>
                </a:solidFill>
              </a:rPr>
              <a:t> bind?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Which interactions will the fragments make?</a:t>
            </a:r>
          </a:p>
          <a:p>
            <a:pPr marL="457188" lvl="1" indent="0">
              <a:buNone/>
            </a:pPr>
            <a:endParaRPr lang="en-GB" dirty="0"/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648200" y="853627"/>
            <a:ext cx="4104033" cy="5375871"/>
            <a:chOff x="4301006" y="685800"/>
            <a:chExt cx="4336723" cy="5680671"/>
          </a:xfrm>
        </p:grpSpPr>
        <p:grpSp>
          <p:nvGrpSpPr>
            <p:cNvPr id="3" name="Group 2"/>
            <p:cNvGrpSpPr/>
            <p:nvPr/>
          </p:nvGrpSpPr>
          <p:grpSpPr>
            <a:xfrm>
              <a:off x="4301006" y="685800"/>
              <a:ext cx="4336723" cy="5680671"/>
              <a:chOff x="4343400" y="730370"/>
              <a:chExt cx="4336723" cy="568067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400" y="730370"/>
                <a:ext cx="4336723" cy="568067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5213588" y="5949375"/>
                <a:ext cx="1524000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2"/>
                    </a:solidFill>
                    <a:latin typeface="Calibri" panose="020F0502020204030204" pitchFamily="34" charset="0"/>
                  </a:rPr>
                  <a:t>Fragment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737588" y="5949375"/>
                <a:ext cx="1524000" cy="4616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2"/>
                    </a:solidFill>
                    <a:latin typeface="Calibri" panose="020F0502020204030204" pitchFamily="34" charset="0"/>
                  </a:rPr>
                  <a:t>Lead</a:t>
                </a:r>
              </a:p>
            </p:txBody>
          </p:sp>
        </p:grpSp>
        <p:sp>
          <p:nvSpPr>
            <p:cNvPr id="9" name="Freeform 8"/>
            <p:cNvSpPr/>
            <p:nvPr/>
          </p:nvSpPr>
          <p:spPr bwMode="auto">
            <a:xfrm>
              <a:off x="6469368" y="4518660"/>
              <a:ext cx="525792" cy="1501140"/>
            </a:xfrm>
            <a:custGeom>
              <a:avLst/>
              <a:gdLst>
                <a:gd name="connsiteX0" fmla="*/ 525792 w 525792"/>
                <a:gd name="connsiteY0" fmla="*/ 0 h 1501140"/>
                <a:gd name="connsiteX1" fmla="*/ 137172 w 525792"/>
                <a:gd name="connsiteY1" fmla="*/ 152400 h 1501140"/>
                <a:gd name="connsiteX2" fmla="*/ 403872 w 525792"/>
                <a:gd name="connsiteY2" fmla="*/ 601980 h 1501140"/>
                <a:gd name="connsiteX3" fmla="*/ 12 w 525792"/>
                <a:gd name="connsiteY3" fmla="*/ 708660 h 1501140"/>
                <a:gd name="connsiteX4" fmla="*/ 419112 w 525792"/>
                <a:gd name="connsiteY4" fmla="*/ 1501140 h 150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792" h="1501140">
                  <a:moveTo>
                    <a:pt x="525792" y="0"/>
                  </a:moveTo>
                  <a:cubicBezTo>
                    <a:pt x="341642" y="26035"/>
                    <a:pt x="157492" y="52070"/>
                    <a:pt x="137172" y="152400"/>
                  </a:cubicBezTo>
                  <a:cubicBezTo>
                    <a:pt x="116852" y="252730"/>
                    <a:pt x="426732" y="509270"/>
                    <a:pt x="403872" y="601980"/>
                  </a:cubicBezTo>
                  <a:cubicBezTo>
                    <a:pt x="381012" y="694690"/>
                    <a:pt x="-2528" y="558800"/>
                    <a:pt x="12" y="708660"/>
                  </a:cubicBezTo>
                  <a:cubicBezTo>
                    <a:pt x="2552" y="858520"/>
                    <a:pt x="419112" y="1501140"/>
                    <a:pt x="419112" y="1501140"/>
                  </a:cubicBezTo>
                </a:path>
              </a:pathLst>
            </a:custGeom>
            <a:noFill/>
            <a:ln w="38100" cap="flat" cmpd="sng" algn="ctr">
              <a:solidFill>
                <a:schemeClr val="bg2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387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188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Hotspot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8210550" cy="4572032"/>
          </a:xfrm>
        </p:spPr>
        <p:txBody>
          <a:bodyPr/>
          <a:lstStyle/>
          <a:p>
            <a:pPr marL="342891" lvl="1" indent="-342891">
              <a:buClr>
                <a:srgbClr val="C00000"/>
              </a:buClr>
              <a:buFontTx/>
              <a:buChar char="•"/>
            </a:pPr>
            <a:r>
              <a:rPr lang="en-GB" sz="2200" dirty="0"/>
              <a:t>“Hydrogen bonds plus hydrophobic enclosure”</a:t>
            </a:r>
          </a:p>
          <a:p>
            <a:pPr marL="342891" lvl="1" indent="-342891">
              <a:buClr>
                <a:srgbClr val="C00000"/>
              </a:buClr>
              <a:buFontTx/>
              <a:buChar char="•"/>
            </a:pPr>
            <a:r>
              <a:rPr lang="en-GB" sz="2200" dirty="0"/>
              <a:t>“Hydrophobic enclosure”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Use molecular probes that reflect hotspot environments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3554461"/>
            <a:ext cx="1776196" cy="2442827"/>
            <a:chOff x="1295400" y="3554461"/>
            <a:chExt cx="1776196" cy="2442827"/>
          </a:xfrm>
        </p:grpSpPr>
        <p:pic>
          <p:nvPicPr>
            <p:cNvPr id="1026" name="Picture 2" descr="http://upload.wikimedia.org/wikipedia/commons/thumb/2/22/Methylcyclohexane-2D-skeletal.png/200px-Methylcyclohexane-2D-skelet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92501">
              <a:off x="1244793" y="4026998"/>
              <a:ext cx="2029781" cy="162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/>
            <p:cNvSpPr/>
            <p:nvPr/>
          </p:nvSpPr>
          <p:spPr bwMode="auto">
            <a:xfrm>
              <a:off x="1928250" y="3554461"/>
              <a:ext cx="358932" cy="358932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1295400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2542538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918969" y="4267111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1295400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1928250" y="5638356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2542538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765408" y="3554461"/>
            <a:ext cx="1776196" cy="2442827"/>
            <a:chOff x="3765408" y="3554461"/>
            <a:chExt cx="1776196" cy="2442827"/>
          </a:xfrm>
        </p:grpSpPr>
        <p:pic>
          <p:nvPicPr>
            <p:cNvPr id="22" name="Picture 2" descr="http://upload.wikimedia.org/wikipedia/commons/thumb/2/22/Methylcyclohexane-2D-skeletal.png/200px-Methylcyclohexane-2D-skelet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92501">
              <a:off x="3714801" y="4026998"/>
              <a:ext cx="2029781" cy="162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Oval 22"/>
            <p:cNvSpPr/>
            <p:nvPr/>
          </p:nvSpPr>
          <p:spPr bwMode="auto">
            <a:xfrm>
              <a:off x="4398258" y="3554461"/>
              <a:ext cx="358932" cy="358932"/>
            </a:xfrm>
            <a:prstGeom prst="ellipse">
              <a:avLst/>
            </a:prstGeom>
            <a:solidFill>
              <a:srgbClr val="0000FF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765408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5012546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4388977" y="4267111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3765408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4398258" y="5638356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5012546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229321" y="3576973"/>
            <a:ext cx="1776196" cy="2442827"/>
            <a:chOff x="6229321" y="3576973"/>
            <a:chExt cx="1776196" cy="2442827"/>
          </a:xfrm>
        </p:grpSpPr>
        <p:pic>
          <p:nvPicPr>
            <p:cNvPr id="31" name="Picture 2" descr="http://upload.wikimedia.org/wikipedia/commons/thumb/2/22/Methylcyclohexane-2D-skeletal.png/200px-Methylcyclohexane-2D-skeleta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92501">
              <a:off x="6178714" y="4049510"/>
              <a:ext cx="2029781" cy="162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Oval 31"/>
            <p:cNvSpPr/>
            <p:nvPr/>
          </p:nvSpPr>
          <p:spPr bwMode="auto">
            <a:xfrm>
              <a:off x="6862171" y="3576973"/>
              <a:ext cx="358932" cy="358932"/>
            </a:xfrm>
            <a:prstGeom prst="ellipse">
              <a:avLst/>
            </a:prstGeom>
            <a:solidFill>
              <a:srgbClr val="FFFF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229321" y="4556867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7476459" y="4556867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6852890" y="4289623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6229321" y="5301936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862171" y="5660868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7476459" y="5301936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0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Fragment-Based Drug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4171950" cy="4529150"/>
          </a:xfrm>
        </p:spPr>
        <p:txBody>
          <a:bodyPr>
            <a:normAutofit/>
          </a:bodyPr>
          <a:lstStyle/>
          <a:p>
            <a:r>
              <a:rPr lang="en-GB" dirty="0"/>
              <a:t>Smaller, more simple compounds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MW 120-250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8-18 Heavy atoms</a:t>
            </a:r>
          </a:p>
          <a:p>
            <a:r>
              <a:rPr lang="en-GB" dirty="0"/>
              <a:t>Simplicity allows them to bind efficiently, but at lower affinity</a:t>
            </a:r>
          </a:p>
          <a:p>
            <a:r>
              <a:rPr lang="en-GB" dirty="0"/>
              <a:t>Affinity is gained by growing, merging or linking</a:t>
            </a:r>
          </a:p>
          <a:p>
            <a:r>
              <a:rPr lang="en-GB" dirty="0"/>
              <a:t>Not all fragments make good starting points</a:t>
            </a:r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549100"/>
            <a:ext cx="4194614" cy="4550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249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r="10910"/>
          <a:stretch/>
        </p:blipFill>
        <p:spPr>
          <a:xfrm>
            <a:off x="4953000" y="1325880"/>
            <a:ext cx="3962400" cy="5040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62000" y="3855961"/>
            <a:ext cx="2590800" cy="4572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Atomic Propensities from </a:t>
            </a:r>
            <a:r>
              <a:rPr lang="en-GB" dirty="0" err="1"/>
              <a:t>SuperStar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838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1. M. L. </a:t>
            </a:r>
            <a:r>
              <a:rPr lang="en-GB" sz="1600" dirty="0" err="1"/>
              <a:t>Verdonk</a:t>
            </a:r>
            <a:r>
              <a:rPr lang="en-GB" sz="1600" dirty="0"/>
              <a:t>, J. C. Cole and R. Taylor, J. Mol. Biol., 289, 1093-1108, 1999 </a:t>
            </a:r>
            <a:endParaRPr lang="en-GB" sz="16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4400872" cy="4572032"/>
          </a:xfrm>
        </p:spPr>
        <p:txBody>
          <a:bodyPr>
            <a:normAutofit/>
          </a:bodyPr>
          <a:lstStyle/>
          <a:p>
            <a:r>
              <a:rPr lang="en-GB" dirty="0"/>
              <a:t>SuperStar</a:t>
            </a:r>
            <a:r>
              <a:rPr lang="en-GB" baseline="30000" dirty="0"/>
              <a:t>1 </a:t>
            </a:r>
            <a:r>
              <a:rPr lang="en-GB" dirty="0"/>
              <a:t>is a grid-based method</a:t>
            </a:r>
          </a:p>
          <a:p>
            <a:r>
              <a:rPr lang="en-GB" dirty="0"/>
              <a:t>Uses interaction data in the CSD</a:t>
            </a:r>
          </a:p>
          <a:p>
            <a:r>
              <a:rPr lang="en-GB" dirty="0"/>
              <a:t>Generates </a:t>
            </a:r>
            <a:r>
              <a:rPr lang="en-GB" u="sng" dirty="0"/>
              <a:t>atomic</a:t>
            </a:r>
            <a:r>
              <a:rPr lang="en-GB" dirty="0"/>
              <a:t> propensities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Red: Acceptor</a:t>
            </a:r>
          </a:p>
          <a:p>
            <a:pPr lvl="1"/>
            <a:r>
              <a:rPr lang="en-GB" b="1" dirty="0">
                <a:solidFill>
                  <a:srgbClr val="0000FF"/>
                </a:solidFill>
              </a:rPr>
              <a:t>Blue: Donor</a:t>
            </a:r>
          </a:p>
          <a:p>
            <a:pPr lvl="1"/>
            <a:r>
              <a:rPr lang="en-GB" dirty="0">
                <a:solidFill>
                  <a:srgbClr val="FFFF00"/>
                </a:solidFill>
              </a:rPr>
              <a:t>Yellow: </a:t>
            </a:r>
            <a:r>
              <a:rPr lang="en-GB" dirty="0" err="1">
                <a:solidFill>
                  <a:srgbClr val="FFFF00"/>
                </a:solidFill>
              </a:rPr>
              <a:t>Hydrophobe</a:t>
            </a:r>
            <a:endParaRPr lang="en-GB" dirty="0">
              <a:solidFill>
                <a:srgbClr val="FFFF00"/>
              </a:solidFill>
            </a:endParaRPr>
          </a:p>
          <a:p>
            <a:r>
              <a:rPr lang="en-GB" dirty="0"/>
              <a:t>Reflects how likely a given atom will be found at that point</a:t>
            </a:r>
          </a:p>
        </p:txBody>
      </p:sp>
    </p:spTree>
    <p:extLst>
      <p:ext uri="{BB962C8B-B14F-4D97-AF65-F5344CB8AC3E}">
        <p14:creationId xmlns:p14="http://schemas.microsoft.com/office/powerpoint/2010/main" val="4101476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r="10910"/>
          <a:stretch/>
        </p:blipFill>
        <p:spPr>
          <a:xfrm>
            <a:off x="4953000" y="1325880"/>
            <a:ext cx="3962400" cy="50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Enclosure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4477072" cy="4737080"/>
          </a:xfrm>
        </p:spPr>
        <p:txBody>
          <a:bodyPr>
            <a:normAutofit/>
          </a:bodyPr>
          <a:lstStyle/>
          <a:p>
            <a:pPr marL="342891" lvl="1" indent="-342891">
              <a:buClr>
                <a:srgbClr val="C00000"/>
              </a:buClr>
              <a:buFontTx/>
              <a:buChar char="•"/>
            </a:pPr>
            <a:r>
              <a:rPr lang="en-GB" sz="2200" dirty="0"/>
              <a:t>Multiply each propensity by the </a:t>
            </a:r>
            <a:r>
              <a:rPr lang="en-GB" sz="2200" dirty="0" err="1"/>
              <a:t>buriedness</a:t>
            </a:r>
            <a:r>
              <a:rPr lang="en-GB" sz="2200" dirty="0"/>
              <a:t> to represent enclosure</a:t>
            </a:r>
          </a:p>
          <a:p>
            <a:pPr lvl="1"/>
            <a:r>
              <a:rPr lang="en-GB" dirty="0" err="1"/>
              <a:t>Buriedness</a:t>
            </a:r>
            <a:r>
              <a:rPr lang="en-GB" dirty="0"/>
              <a:t> calculated using LIGSITE</a:t>
            </a:r>
            <a:r>
              <a:rPr lang="en-GB" baseline="30000" dirty="0"/>
              <a:t>1</a:t>
            </a:r>
            <a:endParaRPr lang="en-GB" dirty="0"/>
          </a:p>
          <a:p>
            <a:r>
              <a:rPr lang="en-GB" b="1" dirty="0">
                <a:solidFill>
                  <a:srgbClr val="C00000"/>
                </a:solidFill>
              </a:rPr>
              <a:t>Weighted propensity</a:t>
            </a:r>
          </a:p>
          <a:p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/>
              </a:rPr>
              <a:t>1. </a:t>
            </a:r>
            <a:r>
              <a:rPr lang="en-US" dirty="0" err="1">
                <a:latin typeface="Calibri" panose="020F0502020204030204" pitchFamily="34" charset="0"/>
                <a:ea typeface="Times New Roman"/>
              </a:rPr>
              <a:t>Hendlich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, M.; </a:t>
            </a:r>
            <a:r>
              <a:rPr lang="en-US" dirty="0" err="1">
                <a:latin typeface="Calibri" panose="020F0502020204030204" pitchFamily="34" charset="0"/>
                <a:ea typeface="Times New Roman"/>
              </a:rPr>
              <a:t>Rippmann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, F.; </a:t>
            </a:r>
            <a:r>
              <a:rPr lang="en-US" dirty="0" err="1">
                <a:latin typeface="Calibri" panose="020F0502020204030204" pitchFamily="34" charset="0"/>
                <a:ea typeface="Times New Roman"/>
              </a:rPr>
              <a:t>Barnickel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, G. </a:t>
            </a:r>
            <a:r>
              <a:rPr lang="en-US" i="1" dirty="0">
                <a:latin typeface="Calibri" panose="020F0502020204030204" pitchFamily="34" charset="0"/>
                <a:ea typeface="Times New Roman"/>
              </a:rPr>
              <a:t>J. Mol. Graph. Model.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 </a:t>
            </a:r>
            <a:r>
              <a:rPr lang="en-US" b="1" dirty="0">
                <a:latin typeface="Calibri" panose="020F0502020204030204" pitchFamily="34" charset="0"/>
                <a:ea typeface="Times New Roman"/>
              </a:rPr>
              <a:t>1997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, </a:t>
            </a:r>
            <a:r>
              <a:rPr lang="en-US" i="1" dirty="0">
                <a:latin typeface="Calibri" panose="020F0502020204030204" pitchFamily="34" charset="0"/>
                <a:ea typeface="Times New Roman"/>
              </a:rPr>
              <a:t>15</a:t>
            </a:r>
            <a:r>
              <a:rPr lang="en-US" dirty="0">
                <a:latin typeface="Calibri" panose="020F0502020204030204" pitchFamily="34" charset="0"/>
                <a:ea typeface="Times New Roman"/>
              </a:rPr>
              <a:t> (6), 359–363, 389</a:t>
            </a:r>
            <a:endParaRPr lang="en-GB" dirty="0" err="1">
              <a:solidFill>
                <a:schemeClr val="bg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014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ample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.7137" end="12225.140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02682" y="1325880"/>
            <a:ext cx="5453068" cy="50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Example: Acceptor probe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23850" y="1643050"/>
            <a:ext cx="4552950" cy="4643470"/>
          </a:xfrm>
        </p:spPr>
        <p:txBody>
          <a:bodyPr>
            <a:normAutofit/>
          </a:bodyPr>
          <a:lstStyle/>
          <a:p>
            <a:r>
              <a:rPr lang="en-GB" sz="2200" dirty="0"/>
              <a:t>Translate probe to high scoring acceptor grid points</a:t>
            </a:r>
          </a:p>
          <a:p>
            <a:r>
              <a:rPr lang="en-GB" dirty="0"/>
              <a:t>2000 rotations</a:t>
            </a:r>
          </a:p>
          <a:p>
            <a:r>
              <a:rPr lang="en-GB" sz="2200" b="1" dirty="0">
                <a:solidFill>
                  <a:srgbClr val="C00000"/>
                </a:solidFill>
              </a:rPr>
              <a:t>Probe score</a:t>
            </a:r>
            <a:r>
              <a:rPr lang="en-GB" sz="2200" dirty="0"/>
              <a:t> = Geometric mean of atom scores</a:t>
            </a:r>
          </a:p>
          <a:p>
            <a:pPr lvl="1"/>
            <a:endParaRPr lang="en-GB" dirty="0"/>
          </a:p>
        </p:txBody>
      </p:sp>
      <p:grpSp>
        <p:nvGrpSpPr>
          <p:cNvPr id="13" name="Group 12"/>
          <p:cNvGrpSpPr/>
          <p:nvPr/>
        </p:nvGrpSpPr>
        <p:grpSpPr>
          <a:xfrm rot="5400000">
            <a:off x="2401484" y="3781485"/>
            <a:ext cx="1776196" cy="2442827"/>
            <a:chOff x="1295400" y="3554461"/>
            <a:chExt cx="1776196" cy="2442827"/>
          </a:xfrm>
        </p:grpSpPr>
        <p:pic>
          <p:nvPicPr>
            <p:cNvPr id="14" name="Picture 2" descr="http://upload.wikimedia.org/wikipedia/commons/thumb/2/22/Methylcyclohexane-2D-skeletal.png/200px-Methylcyclohexane-2D-skeletal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992501">
              <a:off x="1244793" y="4026998"/>
              <a:ext cx="2029781" cy="1623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Oval 14"/>
            <p:cNvSpPr/>
            <p:nvPr/>
          </p:nvSpPr>
          <p:spPr bwMode="auto">
            <a:xfrm>
              <a:off x="1928250" y="3554461"/>
              <a:ext cx="358932" cy="358932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effectLst/>
                  <a:latin typeface="Arial" charset="0"/>
                </a:rPr>
                <a:t>55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295400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charset="0"/>
                </a:rPr>
                <a:t>17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542538" y="4534355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charset="0"/>
                </a:rPr>
                <a:t>17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1918969" y="4267111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charset="0"/>
                </a:rPr>
                <a:t>15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1295400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100" b="1" dirty="0">
                  <a:solidFill>
                    <a:schemeClr val="bg2"/>
                  </a:solidFill>
                  <a:latin typeface="Arial" charset="0"/>
                </a:rPr>
                <a:t>17</a:t>
              </a:r>
              <a:endParaRPr kumimoji="0" lang="en-GB" sz="11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1928250" y="5638356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charset="0"/>
                </a:rPr>
                <a:t>16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542538" y="5279424"/>
              <a:ext cx="358932" cy="358932"/>
            </a:xfrm>
            <a:prstGeom prst="ellips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100" b="1" i="0" u="none" strike="noStrike" cap="none" normalizeH="0" baseline="0" dirty="0">
                  <a:ln>
                    <a:noFill/>
                  </a:ln>
                  <a:solidFill>
                    <a:schemeClr val="bg2"/>
                  </a:solidFill>
                  <a:effectLst/>
                  <a:latin typeface="Arial" charset="0"/>
                </a:rPr>
                <a:t>18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8234" y="474245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19.7 = G.M</a:t>
            </a:r>
          </a:p>
        </p:txBody>
      </p:sp>
      <p:sp>
        <p:nvSpPr>
          <p:cNvPr id="24" name="Left Brace 23"/>
          <p:cNvSpPr/>
          <p:nvPr/>
        </p:nvSpPr>
        <p:spPr bwMode="auto">
          <a:xfrm>
            <a:off x="1629679" y="4114801"/>
            <a:ext cx="304800" cy="1606070"/>
          </a:xfrm>
          <a:prstGeom prst="leftBrace">
            <a:avLst/>
          </a:prstGeom>
          <a:solidFill>
            <a:schemeClr val="tx1"/>
          </a:solidFill>
          <a:ln w="12700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1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102" y="1325880"/>
            <a:ext cx="5446229" cy="50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Fragment Hotspot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28800"/>
            <a:ext cx="4553272" cy="4572032"/>
          </a:xfrm>
        </p:spPr>
        <p:txBody>
          <a:bodyPr>
            <a:normAutofit/>
          </a:bodyPr>
          <a:lstStyle/>
          <a:p>
            <a:r>
              <a:rPr lang="en-GB" dirty="0"/>
              <a:t>Probe scores assigned to a grid</a:t>
            </a:r>
          </a:p>
          <a:p>
            <a:r>
              <a:rPr lang="en-GB" dirty="0"/>
              <a:t>High scoring regions:</a:t>
            </a:r>
          </a:p>
          <a:p>
            <a:pPr lvl="1"/>
            <a:r>
              <a:rPr lang="en-GB" dirty="0"/>
              <a:t>High propensity for the polar atom (if applicable)</a:t>
            </a:r>
          </a:p>
          <a:p>
            <a:pPr lvl="1"/>
            <a:r>
              <a:rPr lang="en-GB" dirty="0"/>
              <a:t>Environment is hydrophobic</a:t>
            </a:r>
          </a:p>
          <a:p>
            <a:pPr lvl="1"/>
            <a:r>
              <a:rPr lang="en-GB" dirty="0"/>
              <a:t>Environment is enclosed</a:t>
            </a:r>
          </a:p>
          <a:p>
            <a:r>
              <a:rPr lang="en-GB" dirty="0"/>
              <a:t>Probe size eliminates pockets too small for binding</a:t>
            </a:r>
          </a:p>
          <a:p>
            <a:r>
              <a:rPr lang="en-GB" dirty="0"/>
              <a:t>5-10 minutes on a desktop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078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6322" y="246054"/>
            <a:ext cx="7772400" cy="1470025"/>
          </a:xfrm>
        </p:spPr>
        <p:txBody>
          <a:bodyPr/>
          <a:lstStyle/>
          <a:p>
            <a:pPr algn="l"/>
            <a:r>
              <a:rPr lang="en-GB" dirty="0"/>
              <a:t>SuperStar Vs. Fragment Hotspot Maps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5" r="10910"/>
          <a:stretch/>
        </p:blipFill>
        <p:spPr>
          <a:xfrm>
            <a:off x="492967" y="1716079"/>
            <a:ext cx="3179878" cy="40446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91" y="1714432"/>
            <a:ext cx="4572000" cy="42309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F409C1-46AE-4C02-A25F-5D6FA201AE6B}"/>
              </a:ext>
            </a:extLst>
          </p:cNvPr>
          <p:cNvSpPr txBox="1"/>
          <p:nvPr/>
        </p:nvSpPr>
        <p:spPr>
          <a:xfrm>
            <a:off x="1195483" y="576074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CSD SuperStar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6044B-6586-4042-81B6-F088695D534E}"/>
              </a:ext>
            </a:extLst>
          </p:cNvPr>
          <p:cNvSpPr txBox="1"/>
          <p:nvPr/>
        </p:nvSpPr>
        <p:spPr>
          <a:xfrm>
            <a:off x="5388746" y="5760745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Fragment Hotspot Maps</a:t>
            </a:r>
          </a:p>
        </p:txBody>
      </p:sp>
    </p:spTree>
    <p:extLst>
      <p:ext uri="{BB962C8B-B14F-4D97-AF65-F5344CB8AC3E}">
        <p14:creationId xmlns:p14="http://schemas.microsoft.com/office/powerpoint/2010/main" val="113366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flower&#10;&#10;Description automatically generated">
            <a:extLst>
              <a:ext uri="{FF2B5EF4-FFF2-40B4-BE49-F238E27FC236}">
                <a16:creationId xmlns:a16="http://schemas.microsoft.com/office/drawing/2014/main" id="{519B7763-75F2-4E4D-811F-33644367D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5612" r="24745" b="4813"/>
          <a:stretch/>
        </p:blipFill>
        <p:spPr>
          <a:xfrm>
            <a:off x="1129003" y="1399593"/>
            <a:ext cx="3256385" cy="4095368"/>
          </a:xfrm>
          <a:prstGeom prst="rect">
            <a:avLst/>
          </a:prstGeom>
        </p:spPr>
      </p:pic>
      <p:pic>
        <p:nvPicPr>
          <p:cNvPr id="10" name="Picture 9" descr="A picture containing metalware&#10;&#10;Description automatically generated">
            <a:extLst>
              <a:ext uri="{FF2B5EF4-FFF2-40B4-BE49-F238E27FC236}">
                <a16:creationId xmlns:a16="http://schemas.microsoft.com/office/drawing/2014/main" id="{CD5D2771-3CBE-4B03-908B-3B715FF8E1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4" t="6788" b="17550"/>
          <a:stretch/>
        </p:blipFill>
        <p:spPr>
          <a:xfrm>
            <a:off x="5019870" y="1399593"/>
            <a:ext cx="3326320" cy="4208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5A385-58F0-49D0-BDF5-CA0E3265C2B3}"/>
              </a:ext>
            </a:extLst>
          </p:cNvPr>
          <p:cNvSpPr txBox="1"/>
          <p:nvPr/>
        </p:nvSpPr>
        <p:spPr>
          <a:xfrm>
            <a:off x="1862215" y="5494960"/>
            <a:ext cx="2304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</a:rPr>
              <a:t>Experimental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AD8C2-63FD-443E-BF4F-ACE4DB2A1EF9}"/>
              </a:ext>
            </a:extLst>
          </p:cNvPr>
          <p:cNvSpPr txBox="1"/>
          <p:nvPr/>
        </p:nvSpPr>
        <p:spPr>
          <a:xfrm>
            <a:off x="5506575" y="5490297"/>
            <a:ext cx="2727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</a:rPr>
              <a:t>Fragment Hotspot Data</a:t>
            </a:r>
          </a:p>
        </p:txBody>
      </p:sp>
    </p:spTree>
    <p:extLst>
      <p:ext uri="{BB962C8B-B14F-4D97-AF65-F5344CB8AC3E}">
        <p14:creationId xmlns:p14="http://schemas.microsoft.com/office/powerpoint/2010/main" val="366004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Hotspots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4171950" cy="4529150"/>
          </a:xfrm>
        </p:spPr>
        <p:txBody>
          <a:bodyPr>
            <a:normAutofit/>
          </a:bodyPr>
          <a:lstStyle/>
          <a:p>
            <a:r>
              <a:rPr lang="en-GB" dirty="0"/>
              <a:t>Strongly attractive to organic molecules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Cluster at hotspots in multiple solvent crystal structures</a:t>
            </a:r>
          </a:p>
          <a:p>
            <a:r>
              <a:rPr lang="en-GB" dirty="0"/>
              <a:t>Capable of binding fragments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Overcome limited binding interface</a:t>
            </a:r>
          </a:p>
          <a:p>
            <a:r>
              <a:rPr lang="en-GB" dirty="0"/>
              <a:t>Disproportionately large contribution to binding 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Analogous to PPIs</a:t>
            </a:r>
          </a:p>
          <a:p>
            <a:endParaRPr lang="en-GB" dirty="0"/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2822" y="3048000"/>
            <a:ext cx="3904484" cy="2731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Abstract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821" y="1400307"/>
            <a:ext cx="3904484" cy="164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0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Hotspots and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643050"/>
            <a:ext cx="4171950" cy="4529150"/>
          </a:xfrm>
        </p:spPr>
        <p:txBody>
          <a:bodyPr>
            <a:normAutofit/>
          </a:bodyPr>
          <a:lstStyle/>
          <a:p>
            <a:r>
              <a:rPr lang="en-GB" dirty="0"/>
              <a:t>Chosen definition: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“The minimum binding site that will bind a fragment, </a:t>
            </a:r>
            <a:r>
              <a:rPr lang="en-GB" b="1" u="sng" dirty="0">
                <a:solidFill>
                  <a:srgbClr val="C00000"/>
                </a:solidFill>
              </a:rPr>
              <a:t>maintaining the fragment binding position once it has been elaborated</a:t>
            </a:r>
            <a:r>
              <a:rPr lang="en-GB" b="1" dirty="0">
                <a:solidFill>
                  <a:srgbClr val="C00000"/>
                </a:solidFill>
              </a:rPr>
              <a:t>”</a:t>
            </a:r>
          </a:p>
          <a:p>
            <a:r>
              <a:rPr lang="en-GB" dirty="0"/>
              <a:t>Fragment crystal structures to be used as a gold standard</a:t>
            </a:r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52822" y="3048000"/>
            <a:ext cx="3904484" cy="2731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bstract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821" y="1400307"/>
            <a:ext cx="3904484" cy="1647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20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Fragment Hotspot Maps</a:t>
            </a:r>
          </a:p>
        </p:txBody>
      </p:sp>
      <p:sp>
        <p:nvSpPr>
          <p:cNvPr id="4" name="AutoShape 2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https://photos-1.dropbox.com/t/2/AAD6dG_Wf2BwAD5yWfyu1Hw8P969_GlxCZPKw-v2DPrWPA/12/33710225/jpeg/32x32/1/_/1/2/cover2_cmyk.tif/EN7rh4wEGBYgAigC/89o3n9wgssCWf3IEy6VCsLclIpuYe1ENOMSyhW1U1AM%2CGBZmuU_8m1lmlWktdrU8hfPr8r96UcWoxjto7PD5UoA%2Clzyphv8QODYUNaV4IEEg-wdMHgh61Km5VrNluGVcTYU%2CWf0Wdtykv_EP2ea_--VCFunwLRYw2nfO_ki7YDr1DUI%2CQTc8j_S6xBCrBAfmvgRuoAcndpAMU5CNTEkLxdNrbYI%2Cq5033P-x4Awet5gAXe5h1J6SY-HWcFwhnn1ud7RfCL8?size=1280x960&amp;size_mode=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 kern="0" dirty="0"/>
              <a:t>Look for the </a:t>
            </a:r>
            <a:r>
              <a:rPr lang="en-GB" b="1" i="1" kern="0" dirty="0"/>
              <a:t>environments</a:t>
            </a:r>
            <a:r>
              <a:rPr lang="en-GB" kern="0" dirty="0"/>
              <a:t> that cause Hotspots</a:t>
            </a:r>
          </a:p>
          <a:p>
            <a:r>
              <a:rPr lang="en-GB" kern="0" dirty="0"/>
              <a:t>Aims:</a:t>
            </a:r>
          </a:p>
          <a:p>
            <a:pPr lvl="1"/>
            <a:r>
              <a:rPr lang="en-GB" kern="0" dirty="0"/>
              <a:t>Start from a global search of an </a:t>
            </a:r>
            <a:r>
              <a:rPr lang="en-GB" i="1" kern="0" dirty="0" err="1"/>
              <a:t>apo</a:t>
            </a:r>
            <a:r>
              <a:rPr lang="en-GB" i="1" kern="0" dirty="0"/>
              <a:t> </a:t>
            </a:r>
            <a:r>
              <a:rPr lang="en-GB" kern="0" dirty="0"/>
              <a:t> protein</a:t>
            </a:r>
          </a:p>
          <a:p>
            <a:pPr lvl="1"/>
            <a:r>
              <a:rPr lang="en-GB" kern="0" dirty="0"/>
              <a:t>Find fragment binding sites</a:t>
            </a:r>
          </a:p>
          <a:p>
            <a:pPr lvl="1"/>
            <a:r>
              <a:rPr lang="en-GB" kern="0" dirty="0"/>
              <a:t>Predict the interactions made by fragments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069" y="1423975"/>
            <a:ext cx="3364746" cy="475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717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B3E38-D270-4122-AAB7-02B6EF92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AF78C8-C50D-4E3C-9612-E45BB10B7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83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10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84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Displaying the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371600"/>
            <a:ext cx="4876800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2590800"/>
            <a:ext cx="5207000" cy="3124200"/>
          </a:xfrm>
          <a:prstGeom prst="ellipse">
            <a:avLst/>
          </a:prstGeom>
          <a:ln w="28575">
            <a:solidFill>
              <a:schemeClr val="bg2"/>
            </a:solidFill>
          </a:ln>
        </p:spPr>
      </p:pic>
      <p:sp>
        <p:nvSpPr>
          <p:cNvPr id="6" name="Oval 5"/>
          <p:cNvSpPr/>
          <p:nvPr/>
        </p:nvSpPr>
        <p:spPr bwMode="auto">
          <a:xfrm>
            <a:off x="5715000" y="2743200"/>
            <a:ext cx="1219200" cy="762000"/>
          </a:xfrm>
          <a:prstGeom prst="ellipse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>
            <a:stCxn id="5" idx="0"/>
            <a:endCxn id="6" idx="0"/>
          </p:cNvCxnSpPr>
          <p:nvPr/>
        </p:nvCxnSpPr>
        <p:spPr bwMode="auto">
          <a:xfrm>
            <a:off x="2710378" y="2590800"/>
            <a:ext cx="3614222" cy="152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" name="Straight Connector 10"/>
          <p:cNvCxnSpPr>
            <a:stCxn id="6" idx="5"/>
            <a:endCxn id="5" idx="5"/>
          </p:cNvCxnSpPr>
          <p:nvPr/>
        </p:nvCxnSpPr>
        <p:spPr bwMode="auto">
          <a:xfrm flipH="1">
            <a:off x="4551331" y="3393608"/>
            <a:ext cx="2204321" cy="186386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23850" y="1643050"/>
            <a:ext cx="4181475" cy="45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342891" indent="-342891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rgbClr val="C00000"/>
              </a:buClr>
              <a:buChar char="•"/>
              <a:defRPr sz="2200" b="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1pPr>
            <a:lvl2pPr marL="742932" indent="-28574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2000">
                <a:solidFill>
                  <a:schemeClr val="bg2"/>
                </a:solidFill>
                <a:latin typeface="Calibri" pitchFamily="34" charset="0"/>
                <a:ea typeface="Malgun Gothic" pitchFamily="34" charset="-127"/>
                <a:cs typeface="Calibri" pitchFamily="34" charset="0"/>
              </a:defRPr>
            </a:lvl2pPr>
            <a:lvl3pPr marL="1142971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8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3pPr>
            <a:lvl4pPr marL="1600160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Tx/>
              <a:buChar char="–"/>
              <a:defRPr sz="16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4pPr>
            <a:lvl5pPr marL="2057349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400">
                <a:solidFill>
                  <a:schemeClr val="bg2"/>
                </a:solidFill>
                <a:latin typeface="Calibri" pitchFamily="34" charset="0"/>
                <a:cs typeface="Calibri" pitchFamily="34" charset="0"/>
              </a:defRPr>
            </a:lvl5pPr>
            <a:lvl6pPr marL="2514537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6pPr>
            <a:lvl7pPr marL="2971726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7pPr>
            <a:lvl8pPr marL="3428914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8pPr>
            <a:lvl9pPr marL="3886103" indent="-228594" algn="l" rtl="0" eaLnBrk="1" fontAlgn="base" hangingPunct="1">
              <a:spcBef>
                <a:spcPct val="20000"/>
              </a:spcBef>
              <a:spcAft>
                <a:spcPct val="20000"/>
              </a:spcAft>
              <a:buClr>
                <a:schemeClr val="bg2"/>
              </a:buClr>
              <a:buChar char="•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3600" kern="0" dirty="0"/>
              <a:t>Contoured at: </a:t>
            </a:r>
            <a:r>
              <a:rPr lang="en-GB" sz="3600" b="1" kern="0" dirty="0">
                <a:solidFill>
                  <a:srgbClr val="C00000"/>
                </a:solidFill>
              </a:rPr>
              <a:t>11</a:t>
            </a:r>
            <a:endParaRPr lang="en-GB" sz="3600" b="1" kern="0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450972"/>
      </p:ext>
    </p:extLst>
  </p:cSld>
  <p:clrMapOvr>
    <a:masterClrMapping/>
  </p:clrMapOvr>
</p:sld>
</file>

<file path=ppt/theme/theme1.xml><?xml version="1.0" encoding="utf-8"?>
<a:theme xmlns:a="http://schemas.openxmlformats.org/drawingml/2006/main" name="CCDC Standard Layout">
  <a:themeElements>
    <a:clrScheme name="Custom 1">
      <a:dk1>
        <a:srgbClr val="000000"/>
      </a:dk1>
      <a:lt1>
        <a:srgbClr val="FFFFFF"/>
      </a:lt1>
      <a:dk2>
        <a:srgbClr val="0066CC"/>
      </a:dk2>
      <a:lt2>
        <a:srgbClr val="FFFF00"/>
      </a:lt2>
      <a:accent1>
        <a:srgbClr val="FF9900"/>
      </a:accent1>
      <a:accent2>
        <a:srgbClr val="00FFFF"/>
      </a:accent2>
      <a:accent3>
        <a:srgbClr val="AAB8E2"/>
      </a:accent3>
      <a:accent4>
        <a:srgbClr val="DADADA"/>
      </a:accent4>
      <a:accent5>
        <a:srgbClr val="FFCAAA"/>
      </a:accent5>
      <a:accent6>
        <a:srgbClr val="00E7E7"/>
      </a:accent6>
      <a:hlink>
        <a:srgbClr val="324A93"/>
      </a:hlink>
      <a:folHlink>
        <a:srgbClr val="324A93"/>
      </a:folHlink>
    </a:clrScheme>
    <a:fontScheme name="1_ccd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dirty="0" smtClean="0">
            <a:ln>
              <a:noFill/>
            </a:ln>
            <a:solidFill>
              <a:schemeClr val="bg2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bg2">
              <a:lumMod val="85000"/>
              <a:lumOff val="15000"/>
            </a:schemeClr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>
    <a:extraClrScheme>
      <a:clrScheme name="1_ccdc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dc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cdc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dc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dc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dc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cdc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asic Template.pptx" id="{95E330C2-248E-43AC-9CF2-79241DF35AA9}" vid="{1D006208-4541-482C-9FD5-E0503BAC8A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7135</TotalTime>
  <Words>700</Words>
  <Application>Microsoft Office PowerPoint</Application>
  <PresentationFormat>On-screen Show (4:3)</PresentationFormat>
  <Paragraphs>145</Paragraphs>
  <Slides>35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CCDC Standard Layout</vt:lpstr>
      <vt:lpstr>Background</vt:lpstr>
      <vt:lpstr>Protein Crystal Structures in Drug Discovery</vt:lpstr>
      <vt:lpstr>Fragment-Based Drug Design</vt:lpstr>
      <vt:lpstr>Hotspots</vt:lpstr>
      <vt:lpstr>Hotspots and Fragments</vt:lpstr>
      <vt:lpstr>Fragment Hotspot Maps</vt:lpstr>
      <vt:lpstr>Results</vt:lpstr>
      <vt:lpstr>Displaying the Output</vt:lpstr>
      <vt:lpstr>Displaying the Output</vt:lpstr>
      <vt:lpstr>Displaying the Output</vt:lpstr>
      <vt:lpstr>Displaying the Output</vt:lpstr>
      <vt:lpstr>Displaying the Output</vt:lpstr>
      <vt:lpstr>Displaying the Output</vt:lpstr>
      <vt:lpstr>Displaying the Output</vt:lpstr>
      <vt:lpstr>Displaying the Output</vt:lpstr>
      <vt:lpstr>Displaying the Output</vt:lpstr>
      <vt:lpstr>Displaying the Output</vt:lpstr>
      <vt:lpstr>Use case</vt:lpstr>
      <vt:lpstr>PowerPoint Presentation</vt:lpstr>
      <vt:lpstr>Webapp instructions</vt:lpstr>
      <vt:lpstr>Web app</vt:lpstr>
      <vt:lpstr>Web app</vt:lpstr>
      <vt:lpstr>Web app</vt:lpstr>
      <vt:lpstr>Validation</vt:lpstr>
      <vt:lpstr>Validation</vt:lpstr>
      <vt:lpstr>Validation</vt:lpstr>
      <vt:lpstr>Results</vt:lpstr>
      <vt:lpstr>Methodology</vt:lpstr>
      <vt:lpstr>Representing Hotspot Environments</vt:lpstr>
      <vt:lpstr>Atomic Propensities from SuperStar</vt:lpstr>
      <vt:lpstr>Introducing Enclosure</vt:lpstr>
      <vt:lpstr>Sampling Example: Acceptor probe</vt:lpstr>
      <vt:lpstr>Creating Fragment Hotspot Maps</vt:lpstr>
      <vt:lpstr>SuperStar Vs. Fragment Hotspot Maps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dc:creator>Pete Curran</dc:creator>
  <cp:lastModifiedBy>Pete Curran</cp:lastModifiedBy>
  <cp:revision>8</cp:revision>
  <dcterms:created xsi:type="dcterms:W3CDTF">2019-01-08T10:16:08Z</dcterms:created>
  <dcterms:modified xsi:type="dcterms:W3CDTF">2019-01-29T12:18:30Z</dcterms:modified>
</cp:coreProperties>
</file>